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89625" autoAdjust="0"/>
  </p:normalViewPr>
  <p:slideViewPr>
    <p:cSldViewPr snapToGrid="0">
      <p:cViewPr>
        <p:scale>
          <a:sx n="36" d="100"/>
          <a:sy n="36" d="100"/>
        </p:scale>
        <p:origin x="552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79BB9-D713-4553-8017-F78B80C71367}" type="datetimeFigureOut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8AE24-AC88-4E72-B236-9B997B8A63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77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71B5-4BD0-4241-9AC2-04AE23AB387F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91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D590-0335-43FF-BFDA-5C4B8C6F9EE9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65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5E1C-44A3-470E-A1B3-1B6A2F9A0DD6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69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4C9F-26B4-4598-A3EC-E4011E6569FA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48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932D-434C-4FED-A5F7-CEFA4798E0CF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154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098-209D-4320-B15B-599C06BED46F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99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D11D-8347-4AE3-838A-075FCA82D998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17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067B-8921-4F61-AED4-AB8ECA5344F5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0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5EEF-4F66-490B-9FA0-25286D28EAC0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06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2BD-400B-4A6A-B196-8743123DB578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75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FBC4-2FA6-4E71-8123-3F8A755C56AD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35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9DFC-3F1F-4E00-B26E-23B34D4B679B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03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C30A-8682-4E1A-8DB9-7A6A5A19C2AA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2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6F55-5DB9-4AE0-98A4-3336DF7567B5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9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8A41-3CBA-4583-AEDB-D70636DC2EE2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77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6201-C1C2-4792-8A5E-85CA44D8829C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96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20E0-92BA-4692-824C-1E618FDC9253}" type="datetime1">
              <a:rPr lang="zh-TW" altLang="en-US" smtClean="0"/>
              <a:t>2017/10/8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C88EE7-E004-4616-A30C-7FC59FDD27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16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1911033" y="1135380"/>
            <a:ext cx="9351327" cy="2262781"/>
          </a:xfrm>
        </p:spPr>
        <p:txBody>
          <a:bodyPr anchor="ctr"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借款還款餘額計算表使用說明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11033" y="3998278"/>
            <a:ext cx="9144000" cy="2097722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高等法院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何君豪法官製作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電子郵件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:kelson@judicial.gov.tw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4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1" y="182880"/>
            <a:ext cx="9348152" cy="1539240"/>
          </a:xfrm>
        </p:spPr>
        <p:txBody>
          <a:bodyPr anchor="ctr">
            <a:normAutofit/>
          </a:bodyPr>
          <a:lstStyle/>
          <a:p>
            <a:r>
              <a:rPr lang="zh-TW" altLang="en-US" sz="4000" dirty="0" smtClean="0"/>
              <a:t>製作緣由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9180" y="1851660"/>
            <a:ext cx="10949940" cy="463296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年初接到一件最高廢棄發回的案件，案情摘要乃原告陸續借款予被告，被告也陸續還款，原告以被告未完全清償訴請返還，被告則主張已經溢償，反訴請求返還溢償金額。原審應該是請司法事務官製作試算表上傳至網路，我下載後發現符合開放政府的規格可以直接使用，乃製作了一張半自動的計算表。最近又有一件同類型的案件進入結案階段，就利用假日完成全自動的計算表。此類型的案件應該不少，故上傳至法官論壇供各位學長利用，並同意資訊處收錄至辦案小工具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4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9280" y="624110"/>
            <a:ext cx="9645331" cy="128089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當事人配合事項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96292" y="1905000"/>
            <a:ext cx="3599410" cy="4445924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提供右側的試算表給當事人填</a:t>
            </a:r>
            <a:endParaRPr lang="en-US" altLang="zh-TW" sz="2800" dirty="0" smtClean="0"/>
          </a:p>
          <a:p>
            <a:r>
              <a:rPr lang="zh-TW" altLang="en-US" sz="2800" dirty="0" smtClean="0"/>
              <a:t>借款的先填，依序輸入借款金額與日期。</a:t>
            </a:r>
            <a:endParaRPr lang="en-US" altLang="zh-TW" sz="2800" dirty="0" smtClean="0"/>
          </a:p>
          <a:p>
            <a:r>
              <a:rPr lang="zh-TW" altLang="en-US" sz="2800" dirty="0" smtClean="0"/>
              <a:t>還款的後填，接在後面依序輸入還款日期與金額。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4110" y="1981941"/>
            <a:ext cx="6209463" cy="4139642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9280" y="624110"/>
            <a:ext cx="9645331" cy="128089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法官處理事項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_1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96292" y="1905000"/>
            <a:ext cx="3599410" cy="4445924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/>
              <a:t>先填日期欄，再按「從最舊到最新排序」</a:t>
            </a:r>
            <a:endParaRPr lang="en-US" altLang="zh-TW" sz="2800" dirty="0" smtClean="0"/>
          </a:p>
          <a:p>
            <a:r>
              <a:rPr lang="zh-TW" altLang="en-US" sz="2800" dirty="0" smtClean="0"/>
              <a:t>接著製複「編號」、「借款」、「日期」欄全部的值，貼到</a:t>
            </a:r>
            <a:r>
              <a:rPr lang="en-US" altLang="zh-TW" sz="2800" dirty="0" err="1" smtClean="0"/>
              <a:t>YearFrac</a:t>
            </a:r>
            <a:r>
              <a:rPr lang="zh-TW" altLang="en-US" sz="2800" dirty="0" smtClean="0"/>
              <a:t>計算表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或</a:t>
            </a:r>
            <a:r>
              <a:rPr lang="en-US" altLang="zh-TW" sz="2800" dirty="0" smtClean="0"/>
              <a:t>360</a:t>
            </a:r>
            <a:r>
              <a:rPr lang="zh-TW" altLang="en-US" sz="2800" dirty="0" smtClean="0"/>
              <a:t>計算表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上。</a:t>
            </a:r>
            <a:endParaRPr lang="en-US" altLang="zh-TW" sz="2800" dirty="0" smtClean="0"/>
          </a:p>
          <a:p>
            <a:r>
              <a:rPr lang="zh-TW" altLang="en-US" sz="2800" dirty="0" smtClean="0"/>
              <a:t>注意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全部資料都要複製。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0110" y="1963882"/>
            <a:ext cx="6286500" cy="4191000"/>
          </a:xfrm>
          <a:prstGeom prst="rect">
            <a:avLst/>
          </a:prstGeom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9280" y="624110"/>
            <a:ext cx="9645331" cy="128089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法官處理事項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_2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96292" y="1905000"/>
            <a:ext cx="3599410" cy="4445924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/>
              <a:t>把之前從「資料」表複製的資料，貼到右側表格「編號」、「借款」、「始日」欄位上。</a:t>
            </a:r>
            <a:endParaRPr lang="en-US" altLang="zh-TW" sz="2800" dirty="0" smtClean="0"/>
          </a:p>
          <a:p>
            <a:r>
              <a:rPr lang="zh-TW" altLang="en-US" sz="2800" dirty="0" smtClean="0"/>
              <a:t>接著再到「資料」表複製「還款」欄所有資料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空白也要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，再貼到右側表格「還款」欄位上。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1940" y="1975061"/>
            <a:ext cx="6284279" cy="4189519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4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9280" y="624110"/>
            <a:ext cx="9645331" cy="128089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4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YearFrac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表填入年利率就可算出餘額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96292" y="1905000"/>
            <a:ext cx="3599410" cy="4445924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右側表格「累計本金」最後的數值「</a:t>
            </a:r>
            <a:r>
              <a:rPr lang="en-US" altLang="zh-TW" sz="2800" dirty="0" smtClean="0"/>
              <a:t>-213,881.18</a:t>
            </a:r>
            <a:r>
              <a:rPr lang="zh-TW" altLang="en-US" sz="2800" dirty="0" smtClean="0"/>
              <a:t>」就是借還款餘額，代表溢償</a:t>
            </a:r>
            <a:r>
              <a:rPr lang="en-US" altLang="zh-TW" sz="2800" dirty="0" smtClean="0"/>
              <a:t>21</a:t>
            </a:r>
            <a:r>
              <a:rPr lang="zh-TW" altLang="en-US" sz="2800" dirty="0" smtClean="0"/>
              <a:t>萬</a:t>
            </a:r>
            <a:r>
              <a:rPr lang="en-US" altLang="zh-TW" sz="2800" dirty="0" smtClean="0"/>
              <a:t>3881</a:t>
            </a:r>
            <a:r>
              <a:rPr lang="zh-TW" altLang="en-US" sz="2800" dirty="0" smtClean="0"/>
              <a:t>元。</a:t>
            </a:r>
            <a:endParaRPr lang="en-US" altLang="zh-TW" sz="2800" dirty="0" smtClean="0"/>
          </a:p>
          <a:p>
            <a:r>
              <a:rPr lang="zh-TW" altLang="en-US" sz="2800" dirty="0" smtClean="0"/>
              <a:t>本件是以士院</a:t>
            </a:r>
            <a:r>
              <a:rPr lang="en-US" altLang="zh-TW" sz="2800" dirty="0" smtClean="0"/>
              <a:t>102</a:t>
            </a:r>
            <a:r>
              <a:rPr lang="zh-TW" altLang="en-US" sz="2800" dirty="0" smtClean="0"/>
              <a:t>訴字</a:t>
            </a:r>
            <a:r>
              <a:rPr lang="en-US" altLang="zh-TW" sz="2800" dirty="0" smtClean="0"/>
              <a:t>314</a:t>
            </a:r>
            <a:r>
              <a:rPr lang="zh-TW" altLang="en-US" sz="2800" dirty="0" smtClean="0"/>
              <a:t>附表的資料為基礎，可自內外網下載。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6704" y="1981200"/>
            <a:ext cx="6320790" cy="421386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0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9281" y="624110"/>
            <a:ext cx="9645332" cy="128089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後續說明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9281" y="1615440"/>
            <a:ext cx="9645331" cy="489204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如果用</a:t>
            </a:r>
            <a:r>
              <a:rPr lang="en-US" altLang="zh-TW" sz="2400" dirty="0" smtClean="0"/>
              <a:t>Excel</a:t>
            </a:r>
            <a:r>
              <a:rPr lang="zh-TW" altLang="en-US" sz="2400" dirty="0" smtClean="0"/>
              <a:t>製作表格，當事人提供法官可直接引用，下級審上傳</a:t>
            </a:r>
            <a:r>
              <a:rPr lang="en-US" altLang="zh-TW" sz="2400" dirty="0" smtClean="0"/>
              <a:t>Excel</a:t>
            </a:r>
            <a:r>
              <a:rPr lang="zh-TW" altLang="en-US" sz="2400" dirty="0" smtClean="0"/>
              <a:t>檔，上級審可直接引用。如果用文采製作表格，上傳至內外網都會變成亂碼，不能用，法助還要浪費時間重新繕打。建議不要再用文采製作表格。</a:t>
            </a:r>
            <a:endParaRPr lang="en-US" altLang="zh-TW" sz="2400" dirty="0" smtClean="0"/>
          </a:p>
          <a:p>
            <a:r>
              <a:rPr lang="zh-TW" altLang="en-US" sz="2400" dirty="0" smtClean="0"/>
              <a:t>士院</a:t>
            </a:r>
            <a:r>
              <a:rPr lang="en-US" altLang="zh-TW" sz="2400" dirty="0" smtClean="0"/>
              <a:t>102</a:t>
            </a:r>
            <a:r>
              <a:rPr lang="zh-TW" altLang="en-US" sz="2400" dirty="0" smtClean="0"/>
              <a:t>訴</a:t>
            </a:r>
            <a:r>
              <a:rPr lang="en-US" altLang="zh-TW" sz="2400" dirty="0" smtClean="0"/>
              <a:t>314</a:t>
            </a:r>
            <a:r>
              <a:rPr lang="zh-TW" altLang="en-US" sz="2400" dirty="0" smtClean="0"/>
              <a:t>司事官製作的試算表，與帶入我所製作的計算表計算結果，會有個位數字的差異。原因在於司事官於每次小結時都四捨五入。四捨五入只能在做最後一次結算時使用，中間的小結不可以四捨五入。因此，差額是因司事官代錯公式所致。</a:t>
            </a:r>
            <a:endParaRPr lang="en-US" altLang="zh-TW" sz="2400" dirty="0" smtClean="0"/>
          </a:p>
          <a:p>
            <a:r>
              <a:rPr lang="en-US" altLang="zh-TW" sz="2400" dirty="0" err="1" smtClean="0"/>
              <a:t>YearFrac</a:t>
            </a:r>
            <a:r>
              <a:rPr lang="zh-TW" altLang="en-US" sz="2400" dirty="0" smtClean="0"/>
              <a:t>的參數</a:t>
            </a:r>
            <a:r>
              <a:rPr lang="en-US" altLang="zh-TW" sz="2400" dirty="0" smtClean="0"/>
              <a:t>0,1,3,4</a:t>
            </a:r>
            <a:r>
              <a:rPr lang="zh-TW" altLang="en-US" sz="2400" dirty="0" smtClean="0"/>
              <a:t>分別代表美國</a:t>
            </a:r>
            <a:r>
              <a:rPr lang="en-US" altLang="zh-TW" sz="2400" dirty="0" smtClean="0"/>
              <a:t>(30/360)</a:t>
            </a:r>
            <a:r>
              <a:rPr lang="zh-TW" altLang="en-US" sz="2400" dirty="0" smtClean="0"/>
              <a:t>、實際天數、</a:t>
            </a:r>
            <a:r>
              <a:rPr lang="en-US" altLang="zh-TW" sz="2400" dirty="0" smtClean="0"/>
              <a:t>365</a:t>
            </a:r>
            <a:r>
              <a:rPr lang="zh-TW" altLang="en-US" sz="2400" dirty="0" smtClean="0"/>
              <a:t>天、歐洲</a:t>
            </a:r>
            <a:r>
              <a:rPr lang="en-US" altLang="zh-TW" sz="2400" dirty="0" smtClean="0"/>
              <a:t>(30/360)</a:t>
            </a:r>
            <a:r>
              <a:rPr lang="zh-TW" altLang="en-US" sz="2400" dirty="0" smtClean="0"/>
              <a:t>。本件是採每年按</a:t>
            </a:r>
            <a:r>
              <a:rPr lang="en-US" altLang="zh-TW" sz="2400" dirty="0" smtClean="0"/>
              <a:t>365</a:t>
            </a:r>
            <a:r>
              <a:rPr lang="zh-TW" altLang="en-US" sz="2400" dirty="0" smtClean="0"/>
              <a:t>計算，原審如此算，兩造亦不爭執。但在潤年時按</a:t>
            </a:r>
            <a:r>
              <a:rPr lang="en-US" altLang="zh-TW" sz="2400" dirty="0" smtClean="0"/>
              <a:t>365</a:t>
            </a:r>
            <a:r>
              <a:rPr lang="zh-TW" altLang="en-US" sz="2400" dirty="0" smtClean="0"/>
              <a:t>計算會少算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天，對借款人比較不利，建議參數輸入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，按實際天數計算。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0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7860" y="2224310"/>
            <a:ext cx="8770620" cy="2141950"/>
          </a:xfrm>
        </p:spPr>
        <p:txBody>
          <a:bodyPr>
            <a:prstTxWarp prst="textChevronInverted">
              <a:avLst/>
            </a:prstTxWarp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zh-TW" altLang="en-US" b="1" dirty="0" smtClean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祝：工作愉快！</a:t>
            </a:r>
            <a:endParaRPr lang="zh-TW" altLang="en-US" b="1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E7-E004-4616-A30C-7FC59FDD276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0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602</Words>
  <Application>Microsoft Office PowerPoint</Application>
  <PresentationFormat>寬螢幕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微軟正黑體</vt:lpstr>
      <vt:lpstr>新細明體</vt:lpstr>
      <vt:lpstr>標楷體</vt:lpstr>
      <vt:lpstr>Arial</vt:lpstr>
      <vt:lpstr>Calibri</vt:lpstr>
      <vt:lpstr>Century Gothic</vt:lpstr>
      <vt:lpstr>Wingdings 3</vt:lpstr>
      <vt:lpstr>絲縷</vt:lpstr>
      <vt:lpstr>借款還款餘額計算表使用說明</vt:lpstr>
      <vt:lpstr>製作緣由</vt:lpstr>
      <vt:lpstr>當事人配合事項</vt:lpstr>
      <vt:lpstr>法官處理事項_1</vt:lpstr>
      <vt:lpstr>法官處理事項_2</vt:lpstr>
      <vt:lpstr>在YearFrac表填入年利率就可算出餘額</vt:lpstr>
      <vt:lpstr>後續說明</vt:lpstr>
      <vt:lpstr>祝：工作愉快！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借款還款餘額計算表使用說明</dc:title>
  <dc:creator>kelson house</dc:creator>
  <cp:lastModifiedBy>kelson house</cp:lastModifiedBy>
  <cp:revision>17</cp:revision>
  <dcterms:created xsi:type="dcterms:W3CDTF">2017-10-08T11:44:11Z</dcterms:created>
  <dcterms:modified xsi:type="dcterms:W3CDTF">2017-10-08T13:02:53Z</dcterms:modified>
</cp:coreProperties>
</file>